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6" r:id="rId5"/>
    <p:sldId id="257" r:id="rId6"/>
    <p:sldId id="260" r:id="rId7"/>
    <p:sldId id="258" r:id="rId8"/>
    <p:sldId id="259" r:id="rId9"/>
    <p:sldId id="261" r:id="rId10"/>
  </p:sldIdLst>
  <p:sldSz cx="12192000" cy="6858000"/>
  <p:notesSz cx="6858000" cy="1609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1270E7-9A23-4BCD-B394-14A79756DDD4}" v="269" dt="2020-07-24T14:31:02.0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FAE66D-62A2-4C8C-9189-29EC6D08BEF8}" type="datetimeFigureOut">
              <a:rPr lang="en-US" smtClean="0"/>
              <a:t>9/7/2020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9C2FB0-6381-4717-B176-3A475631702A}" type="slidenum">
              <a:rPr lang="en-US" smtClean="0"/>
              <a:t>‹#›</a:t>
            </a:fld>
            <a:endParaRPr lang="en-US"/>
          </a:p>
        </p:txBody>
      </p:sp>
    </p:spTree>
    <p:extLst>
      <p:ext uri="{BB962C8B-B14F-4D97-AF65-F5344CB8AC3E}">
        <p14:creationId xmlns:p14="http://schemas.microsoft.com/office/powerpoint/2010/main" val="969853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1200"/>
              </a:spcBef>
              <a:spcAft>
                <a:spcPts val="0"/>
              </a:spcAft>
            </a:pPr>
            <a:r>
              <a:rPr lang="en-US" sz="1200" b="0" i="0" u="none" strike="noStrike">
                <a:solidFill>
                  <a:srgbClr val="000000"/>
                </a:solidFill>
                <a:effectLst/>
                <a:latin typeface="Arial" panose="020B0604020202020204" pitchFamily="34" charset="0"/>
              </a:rPr>
              <a:t>We have established the ACM SIGIR Academy to honor and recognize individuals who have made significant, cumulative contributions to the development of the field of information retrieval (IR).</a:t>
            </a:r>
          </a:p>
          <a:p>
            <a:pPr rtl="0">
              <a:spcBef>
                <a:spcPts val="1200"/>
              </a:spcBef>
              <a:spcAft>
                <a:spcPts val="0"/>
              </a:spcAft>
            </a:pPr>
            <a:endParaRPr lang="en-US" b="0">
              <a:effectLst/>
            </a:endParaRPr>
          </a:p>
          <a:p>
            <a:pPr rtl="0">
              <a:spcBef>
                <a:spcPts val="1200"/>
              </a:spcBef>
              <a:spcAft>
                <a:spcPts val="0"/>
              </a:spcAft>
            </a:pPr>
            <a:r>
              <a:rPr lang="en-US" sz="1200" b="0" i="0" u="none" strike="noStrike">
                <a:solidFill>
                  <a:srgbClr val="000000"/>
                </a:solidFill>
                <a:effectLst/>
                <a:latin typeface="Arial" panose="020B0604020202020204" pitchFamily="34" charset="0"/>
              </a:rPr>
              <a:t>Inductees to the SIGIR Academy are the principal leaders in IR, whose efforts have shaped the discipline and/or industry through significant research, innovation, and/or service.</a:t>
            </a:r>
            <a:endParaRPr lang="en-US" b="0">
              <a:effectLst/>
            </a:endParaRPr>
          </a:p>
          <a:p>
            <a:pPr rtl="0">
              <a:spcBef>
                <a:spcPts val="1200"/>
              </a:spcBef>
              <a:spcAft>
                <a:spcPts val="0"/>
              </a:spcAft>
            </a:pPr>
            <a:endParaRPr lang="en-US" sz="1200" b="0" i="0" u="none" strike="noStrike">
              <a:solidFill>
                <a:srgbClr val="000000"/>
              </a:solidFill>
              <a:effectLst/>
              <a:latin typeface="Arial" panose="020B0604020202020204" pitchFamily="34" charset="0"/>
            </a:endParaRPr>
          </a:p>
          <a:p>
            <a:pPr rtl="0">
              <a:spcBef>
                <a:spcPts val="1200"/>
              </a:spcBef>
              <a:spcAft>
                <a:spcPts val="0"/>
              </a:spcAft>
            </a:pPr>
            <a:r>
              <a:rPr lang="en-US" sz="1200" b="0" i="0" u="none" strike="noStrike">
                <a:solidFill>
                  <a:srgbClr val="000000"/>
                </a:solidFill>
                <a:effectLst/>
                <a:latin typeface="Arial" panose="020B0604020202020204" pitchFamily="34" charset="0"/>
              </a:rPr>
              <a:t>Each year, a small cohort (around 3-5 new members) will be elected to the SIGIR Academy. Election is considered an official ACM award. Inductees will be celebrated at the SIGIR conference in their year of induction.</a:t>
            </a:r>
            <a:endParaRPr lang="en-US" b="0">
              <a:effectLst/>
            </a:endParaRPr>
          </a:p>
          <a:p>
            <a:br>
              <a:rPr lang="en-US"/>
            </a:br>
            <a:endParaRPr lang="en-US"/>
          </a:p>
          <a:p>
            <a:endParaRPr lang="en-US"/>
          </a:p>
        </p:txBody>
      </p:sp>
      <p:sp>
        <p:nvSpPr>
          <p:cNvPr id="4" name="Slide Number Placeholder 3"/>
          <p:cNvSpPr>
            <a:spLocks noGrp="1"/>
          </p:cNvSpPr>
          <p:nvPr>
            <p:ph type="sldNum" sz="quarter" idx="5"/>
          </p:nvPr>
        </p:nvSpPr>
        <p:spPr/>
        <p:txBody>
          <a:bodyPr/>
          <a:lstStyle/>
          <a:p>
            <a:fld id="{F89C2FB0-6381-4717-B176-3A475631702A}" type="slidenum">
              <a:rPr lang="en-US" smtClean="0"/>
              <a:t>2</a:t>
            </a:fld>
            <a:endParaRPr lang="en-US"/>
          </a:p>
        </p:txBody>
      </p:sp>
    </p:spTree>
    <p:extLst>
      <p:ext uri="{BB962C8B-B14F-4D97-AF65-F5344CB8AC3E}">
        <p14:creationId xmlns:p14="http://schemas.microsoft.com/office/powerpoint/2010/main" val="3513744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1200"/>
              </a:spcBef>
              <a:spcAft>
                <a:spcPts val="0"/>
              </a:spcAft>
            </a:pPr>
            <a:r>
              <a:rPr lang="en-US" sz="1200" b="0" i="0" u="none" strike="noStrike">
                <a:solidFill>
                  <a:srgbClr val="000000"/>
                </a:solidFill>
                <a:effectLst/>
                <a:latin typeface="Arial" panose="020B0604020202020204" pitchFamily="34" charset="0"/>
              </a:rPr>
              <a:t>The criteria for election to the SIGIR Academy are as follows:</a:t>
            </a:r>
            <a:br>
              <a:rPr lang="en-US" sz="1200" b="0" i="0" u="none" strike="noStrike">
                <a:solidFill>
                  <a:srgbClr val="000000"/>
                </a:solidFill>
                <a:effectLst/>
                <a:latin typeface="Arial" panose="020B0604020202020204" pitchFamily="34" charset="0"/>
              </a:rPr>
            </a:br>
            <a:br>
              <a:rPr lang="en-US" sz="1200" b="0" i="0" u="none" strike="noStrike">
                <a:solidFill>
                  <a:srgbClr val="000000"/>
                </a:solidFill>
                <a:effectLst/>
                <a:latin typeface="Arial" panose="020B0604020202020204" pitchFamily="34" charset="0"/>
              </a:rPr>
            </a:br>
            <a:endParaRPr lang="en-US" b="0">
              <a:effectLst/>
            </a:endParaRP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Cumulative contributions to the field,</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Impact on the field through the development of new research directions, innovations, and/or service,</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Influence on the work of others, and</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A reasonably active participant in the ACM SIGIR community</a:t>
            </a:r>
          </a:p>
          <a:p>
            <a:pPr rtl="0" fontAlgn="base">
              <a:spcBef>
                <a:spcPts val="0"/>
              </a:spcBef>
              <a:spcAft>
                <a:spcPts val="0"/>
              </a:spcAft>
              <a:buFont typeface="Arial" panose="020B0604020202020204" pitchFamily="34" charset="0"/>
              <a:buChar char="•"/>
            </a:pPr>
            <a:endParaRPr lang="en-US" sz="1200" b="0" i="0" u="none" strike="noStrike">
              <a:solidFill>
                <a:srgbClr val="000000"/>
              </a:solidFill>
              <a:effectLst/>
              <a:latin typeface="Arial" panose="020B0604020202020204" pitchFamily="34" charset="0"/>
            </a:endParaRPr>
          </a:p>
          <a:p>
            <a:pPr rtl="0">
              <a:spcBef>
                <a:spcPts val="1200"/>
              </a:spcBef>
              <a:spcAft>
                <a:spcPts val="0"/>
              </a:spcAft>
            </a:pPr>
            <a:r>
              <a:rPr lang="en-US" sz="1200" b="0" i="0" u="none" strike="noStrike">
                <a:solidFill>
                  <a:srgbClr val="000000"/>
                </a:solidFill>
                <a:effectLst/>
                <a:latin typeface="Arial" panose="020B0604020202020204" pitchFamily="34" charset="0"/>
              </a:rPr>
              <a:t>The criteria above include both significant technical contributions (scientific or industrial) and/or significant community service contributions.</a:t>
            </a:r>
            <a:endParaRPr lang="en-US" b="0">
              <a:effectLst/>
            </a:endParaRPr>
          </a:p>
          <a:p>
            <a:endParaRPr lang="en-US"/>
          </a:p>
        </p:txBody>
      </p:sp>
      <p:sp>
        <p:nvSpPr>
          <p:cNvPr id="4" name="Slide Number Placeholder 3"/>
          <p:cNvSpPr>
            <a:spLocks noGrp="1"/>
          </p:cNvSpPr>
          <p:nvPr>
            <p:ph type="sldNum" sz="quarter" idx="5"/>
          </p:nvPr>
        </p:nvSpPr>
        <p:spPr/>
        <p:txBody>
          <a:bodyPr/>
          <a:lstStyle/>
          <a:p>
            <a:fld id="{F89C2FB0-6381-4717-B176-3A475631702A}" type="slidenum">
              <a:rPr lang="en-US" smtClean="0"/>
              <a:t>3</a:t>
            </a:fld>
            <a:endParaRPr lang="en-US"/>
          </a:p>
        </p:txBody>
      </p:sp>
    </p:spTree>
    <p:extLst>
      <p:ext uri="{BB962C8B-B14F-4D97-AF65-F5344CB8AC3E}">
        <p14:creationId xmlns:p14="http://schemas.microsoft.com/office/powerpoint/2010/main" val="1733539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18 auto inductees</a:t>
            </a:r>
          </a:p>
        </p:txBody>
      </p:sp>
      <p:sp>
        <p:nvSpPr>
          <p:cNvPr id="4" name="Slide Number Placeholder 3"/>
          <p:cNvSpPr>
            <a:spLocks noGrp="1"/>
          </p:cNvSpPr>
          <p:nvPr>
            <p:ph type="sldNum" sz="quarter" idx="5"/>
          </p:nvPr>
        </p:nvSpPr>
        <p:spPr/>
        <p:txBody>
          <a:bodyPr/>
          <a:lstStyle/>
          <a:p>
            <a:fld id="{F89C2FB0-6381-4717-B176-3A475631702A}" type="slidenum">
              <a:rPr lang="en-US" smtClean="0"/>
              <a:t>4</a:t>
            </a:fld>
            <a:endParaRPr lang="en-US"/>
          </a:p>
        </p:txBody>
      </p:sp>
    </p:spTree>
    <p:extLst>
      <p:ext uri="{BB962C8B-B14F-4D97-AF65-F5344CB8AC3E}">
        <p14:creationId xmlns:p14="http://schemas.microsoft.com/office/powerpoint/2010/main" val="1358543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1200"/>
              </a:spcBef>
              <a:spcAft>
                <a:spcPts val="0"/>
              </a:spcAft>
            </a:pPr>
            <a:r>
              <a:rPr lang="en-US" sz="1200" b="0" i="0" u="none" strike="noStrike">
                <a:solidFill>
                  <a:srgbClr val="000000"/>
                </a:solidFill>
                <a:effectLst/>
                <a:latin typeface="Arial" panose="020B0604020202020204" pitchFamily="34" charset="0"/>
              </a:rPr>
              <a:t>Potential inductees must be nominated. We welcome more than one nomination from the same nominator. Self-nominations are permitted.</a:t>
            </a:r>
            <a:endParaRPr lang="en-US" b="0">
              <a:effectLst/>
            </a:endParaRPr>
          </a:p>
          <a:p>
            <a:pPr rtl="0">
              <a:spcBef>
                <a:spcPts val="1200"/>
              </a:spcBef>
              <a:spcAft>
                <a:spcPts val="0"/>
              </a:spcAft>
            </a:pPr>
            <a:endParaRPr lang="en-US" sz="1200" b="0" i="0" u="none" strike="noStrike">
              <a:solidFill>
                <a:srgbClr val="000000"/>
              </a:solidFill>
              <a:effectLst/>
              <a:latin typeface="Arial" panose="020B0604020202020204" pitchFamily="34" charset="0"/>
            </a:endParaRPr>
          </a:p>
          <a:p>
            <a:pPr rtl="0">
              <a:spcBef>
                <a:spcPts val="1200"/>
              </a:spcBef>
              <a:spcAft>
                <a:spcPts val="0"/>
              </a:spcAft>
            </a:pPr>
            <a:r>
              <a:rPr lang="en-US" sz="1200" b="0" i="0" u="none" strike="noStrike">
                <a:solidFill>
                  <a:srgbClr val="000000"/>
                </a:solidFill>
                <a:effectLst/>
                <a:latin typeface="Arial" panose="020B0604020202020204" pitchFamily="34" charset="0"/>
              </a:rPr>
              <a:t>Nominations must include the following:</a:t>
            </a:r>
            <a:br>
              <a:rPr lang="en-US" sz="1200" b="0" i="0" u="none" strike="noStrike">
                <a:solidFill>
                  <a:srgbClr val="000000"/>
                </a:solidFill>
                <a:effectLst/>
                <a:latin typeface="Arial" panose="020B0604020202020204" pitchFamily="34" charset="0"/>
              </a:rPr>
            </a:br>
            <a:endParaRPr lang="en-US" b="0">
              <a:effectLst/>
            </a:endParaRP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Name and contact information of the nominee,</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The nominee’s resume,</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A brief summary (one page max, PDF) of how the nominee meets the award criteria,</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Name and contact information of the nominator, and</a:t>
            </a:r>
          </a:p>
          <a:p>
            <a:pPr rtl="0" fontAlgn="base">
              <a:spcBef>
                <a:spcPts val="0"/>
              </a:spcBef>
              <a:spcAft>
                <a:spcPts val="0"/>
              </a:spcAft>
              <a:buFont typeface="Arial" panose="020B0604020202020204" pitchFamily="34" charset="0"/>
              <a:buChar char="•"/>
            </a:pPr>
            <a:r>
              <a:rPr lang="en-US" sz="1200" b="0" i="0" u="none" strike="noStrike">
                <a:solidFill>
                  <a:srgbClr val="000000"/>
                </a:solidFill>
                <a:effectLst/>
                <a:latin typeface="Arial" panose="020B0604020202020204" pitchFamily="34" charset="0"/>
              </a:rPr>
              <a:t>Names and contact information of two people (other than the nominator/nominee) who are knowledgeable about the qualifications of and endorse the nominee (nothing is required by the endorser beyond their agreement that the nominee deserves the award).</a:t>
            </a:r>
          </a:p>
          <a:p>
            <a:pPr rtl="0">
              <a:spcBef>
                <a:spcPts val="0"/>
              </a:spcBef>
              <a:spcAft>
                <a:spcPts val="0"/>
              </a:spcAft>
            </a:pPr>
            <a:endParaRPr lang="en-US" sz="1200" b="0" i="0" u="none" strike="noStrike">
              <a:solidFill>
                <a:srgbClr val="000000"/>
              </a:solidFill>
              <a:effectLst/>
              <a:latin typeface="Arial" panose="020B0604020202020204" pitchFamily="34" charset="0"/>
            </a:endParaRPr>
          </a:p>
          <a:p>
            <a:pPr rtl="0">
              <a:spcBef>
                <a:spcPts val="0"/>
              </a:spcBef>
              <a:spcAft>
                <a:spcPts val="0"/>
              </a:spcAft>
            </a:pPr>
            <a:r>
              <a:rPr lang="en-US" sz="1200" b="0" i="0" u="none" strike="noStrike">
                <a:solidFill>
                  <a:srgbClr val="000000"/>
                </a:solidFill>
                <a:effectLst/>
                <a:latin typeface="Arial" panose="020B0604020202020204" pitchFamily="34" charset="0"/>
              </a:rPr>
              <a:t>Inductees into the ACM SIGIR Academy for any given year are determined by a selection committee. For transparency, the list of selection committee members will be made public. Lobbying (even informally) of committee members is not permitted.</a:t>
            </a:r>
            <a:endParaRPr lang="en-US" b="0">
              <a:effectLst/>
            </a:endParaRPr>
          </a:p>
          <a:p>
            <a:r>
              <a:rPr lang="en-US" sz="1200" b="0" i="0" u="none" strike="noStrike">
                <a:solidFill>
                  <a:srgbClr val="000000"/>
                </a:solidFill>
                <a:effectLst/>
                <a:latin typeface="Arial" panose="020B0604020202020204" pitchFamily="34" charset="0"/>
              </a:rPr>
              <a:t>The next deadline for nominations is </a:t>
            </a:r>
            <a:r>
              <a:rPr lang="en-US" sz="1200" b="1" i="0" u="none" strike="noStrike">
                <a:solidFill>
                  <a:srgbClr val="000000"/>
                </a:solidFill>
                <a:effectLst/>
                <a:latin typeface="Arial" panose="020B0604020202020204" pitchFamily="34" charset="0"/>
              </a:rPr>
              <a:t>December 31, 2020</a:t>
            </a:r>
            <a:r>
              <a:rPr lang="en-US" sz="1200" b="0" i="0" u="none" strike="noStrike">
                <a:solidFill>
                  <a:srgbClr val="000000"/>
                </a:solidFill>
                <a:effectLst/>
                <a:latin typeface="Arial" panose="020B0604020202020204" pitchFamily="34" charset="0"/>
              </a:rPr>
              <a:t>. Inductees and nominators will be notified of the outcome of their nominations by email by the end of April in the induction year. Inductees will be publicly announced at the next SIGIR conference.</a:t>
            </a:r>
            <a:endParaRPr lang="en-US"/>
          </a:p>
          <a:p>
            <a:endParaRPr lang="en-US"/>
          </a:p>
        </p:txBody>
      </p:sp>
      <p:sp>
        <p:nvSpPr>
          <p:cNvPr id="4" name="Slide Number Placeholder 3"/>
          <p:cNvSpPr>
            <a:spLocks noGrp="1"/>
          </p:cNvSpPr>
          <p:nvPr>
            <p:ph type="sldNum" sz="quarter" idx="5"/>
          </p:nvPr>
        </p:nvSpPr>
        <p:spPr/>
        <p:txBody>
          <a:bodyPr/>
          <a:lstStyle/>
          <a:p>
            <a:fld id="{F89C2FB0-6381-4717-B176-3A475631702A}" type="slidenum">
              <a:rPr lang="en-US" smtClean="0"/>
              <a:t>5</a:t>
            </a:fld>
            <a:endParaRPr lang="en-US"/>
          </a:p>
        </p:txBody>
      </p:sp>
    </p:spTree>
    <p:extLst>
      <p:ext uri="{BB962C8B-B14F-4D97-AF65-F5344CB8AC3E}">
        <p14:creationId xmlns:p14="http://schemas.microsoft.com/office/powerpoint/2010/main" val="3566526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8EF4F-F525-4E00-92F2-4827A3C309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CF57DF1-7F69-4483-A57C-BC8A7863D0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39F43DD-22BE-416C-B8C1-B65D73F403F2}"/>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5" name="Footer Placeholder 4">
            <a:extLst>
              <a:ext uri="{FF2B5EF4-FFF2-40B4-BE49-F238E27FC236}">
                <a16:creationId xmlns:a16="http://schemas.microsoft.com/office/drawing/2014/main" id="{F255C67E-EFE6-492D-B531-948ED3CF5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33F5C5-8FF9-4C68-A150-D3B7199CECB4}"/>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73962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447AE-36AE-4984-9FF4-714AC44D2A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ECD8F3-2C56-4663-9302-10F87ACAF6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156BD8-035A-4516-8479-5CC25269E289}"/>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5" name="Footer Placeholder 4">
            <a:extLst>
              <a:ext uri="{FF2B5EF4-FFF2-40B4-BE49-F238E27FC236}">
                <a16:creationId xmlns:a16="http://schemas.microsoft.com/office/drawing/2014/main" id="{1258A912-4E36-4EDC-9DBF-E02137A84A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512184-DB21-4769-AA46-8CAE441AB15A}"/>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2418398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75B482-86E2-48B7-AC97-5F8FE0973D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3BF5F3-7F69-42DD-8699-39752CD0F2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0E3FA3-683F-48F6-ACB1-5FC9DF539F06}"/>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5" name="Footer Placeholder 4">
            <a:extLst>
              <a:ext uri="{FF2B5EF4-FFF2-40B4-BE49-F238E27FC236}">
                <a16:creationId xmlns:a16="http://schemas.microsoft.com/office/drawing/2014/main" id="{44577C06-12C3-43C4-B235-0FB0AD683D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A2C0B3-D9A0-4B17-AD55-94B91A05864A}"/>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3466925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CEF41-5F4D-4E6D-9F01-F3EB5B6FD1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7916D7-634B-44BE-A868-728D2F883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BBE800-2A3C-4A22-9869-7A058FD3F633}"/>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5" name="Footer Placeholder 4">
            <a:extLst>
              <a:ext uri="{FF2B5EF4-FFF2-40B4-BE49-F238E27FC236}">
                <a16:creationId xmlns:a16="http://schemas.microsoft.com/office/drawing/2014/main" id="{6D0F0EF4-8183-4742-9D34-E8C1E270E0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E9E40-1984-4082-BA03-520133568173}"/>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1230369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18DAD-1E3E-4D0F-8526-51AC84001D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D1D402-229C-4A70-91D7-F577457C14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780FEA-FBEB-45D5-A2EA-558307F9203A}"/>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5" name="Footer Placeholder 4">
            <a:extLst>
              <a:ext uri="{FF2B5EF4-FFF2-40B4-BE49-F238E27FC236}">
                <a16:creationId xmlns:a16="http://schemas.microsoft.com/office/drawing/2014/main" id="{136C1586-5DF2-4734-BA37-66C9295DB9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82199-AA43-4D99-9137-868F841AEA60}"/>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1049106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58CE6-305B-462B-9B1E-6BFEA0B303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1048AC-B047-4CFE-AEFE-081AE8CE9F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04DB46-FBF8-41CE-9C63-02C7490F05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9A222E-C4F1-4A0C-BA49-693D88A6625A}"/>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6" name="Footer Placeholder 5">
            <a:extLst>
              <a:ext uri="{FF2B5EF4-FFF2-40B4-BE49-F238E27FC236}">
                <a16:creationId xmlns:a16="http://schemas.microsoft.com/office/drawing/2014/main" id="{228BA472-EF90-451D-88EC-CA9E68F3C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77FFA3-0898-4EAA-8918-18AFDAB03255}"/>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2222597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C2638-7A95-4770-8FF8-8771BEF373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CDDD99-7575-4377-A1A4-193A5BDDF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83F10B-8452-4767-AC48-1FA055F3CC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ED3FA3-BCF7-4CE6-81A6-D101CB413D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108809-84E3-4B39-882C-4AA8000BBC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BE85EC-7D0C-4E40-BCAB-5FDD5DC7B50C}"/>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8" name="Footer Placeholder 7">
            <a:extLst>
              <a:ext uri="{FF2B5EF4-FFF2-40B4-BE49-F238E27FC236}">
                <a16:creationId xmlns:a16="http://schemas.microsoft.com/office/drawing/2014/main" id="{2548D5C7-1481-45E5-8E44-782646208C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B078BB-D13B-4ED4-92A6-FB591300F641}"/>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268801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4171B-51F7-45F2-AAB2-E56C3AFB4B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FD8ECA-E093-4651-9804-6A94FD0F007B}"/>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4" name="Footer Placeholder 3">
            <a:extLst>
              <a:ext uri="{FF2B5EF4-FFF2-40B4-BE49-F238E27FC236}">
                <a16:creationId xmlns:a16="http://schemas.microsoft.com/office/drawing/2014/main" id="{FD9DF3E0-3B38-49DA-B6DB-4BE3457E63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5CCDD3-7CC7-475F-B7D9-B3217CFAD37D}"/>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1548783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6742AA-F793-42F4-8E03-C4665B9A935E}"/>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3" name="Footer Placeholder 2">
            <a:extLst>
              <a:ext uri="{FF2B5EF4-FFF2-40B4-BE49-F238E27FC236}">
                <a16:creationId xmlns:a16="http://schemas.microsoft.com/office/drawing/2014/main" id="{A8B4777E-BB40-49C1-BF54-4FAC0FF42C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BDD56F-8B03-4006-80E1-668BDAF525D2}"/>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3191487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637BB-0333-482C-B2CD-577A8E62AC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3630F1-9515-46D5-844C-9F48B25015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98C925-D803-4593-8CE0-441C815BE8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0F4FAD-C77F-4DA1-8C4A-226E877262EF}"/>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6" name="Footer Placeholder 5">
            <a:extLst>
              <a:ext uri="{FF2B5EF4-FFF2-40B4-BE49-F238E27FC236}">
                <a16:creationId xmlns:a16="http://schemas.microsoft.com/office/drawing/2014/main" id="{7FFE0A42-918B-47D4-82EB-F4C37278B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5BBB7F-ABB2-4D6E-869B-B7FA4D546897}"/>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3696826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F669-3905-44D0-B527-336171EA4F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3659F3-AB2E-4E37-950A-48A6DBE6FB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6368E3-A6A6-4533-BD51-495410D3D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CD4C58-D01B-4E76-A688-9478134A54E6}"/>
              </a:ext>
            </a:extLst>
          </p:cNvPr>
          <p:cNvSpPr>
            <a:spLocks noGrp="1"/>
          </p:cNvSpPr>
          <p:nvPr>
            <p:ph type="dt" sz="half" idx="10"/>
          </p:nvPr>
        </p:nvSpPr>
        <p:spPr/>
        <p:txBody>
          <a:bodyPr/>
          <a:lstStyle/>
          <a:p>
            <a:fld id="{9AF2B023-316D-49BF-9601-F1BF77FF8215}" type="datetimeFigureOut">
              <a:rPr lang="en-US" smtClean="0"/>
              <a:t>9/7/2020</a:t>
            </a:fld>
            <a:endParaRPr lang="en-US"/>
          </a:p>
        </p:txBody>
      </p:sp>
      <p:sp>
        <p:nvSpPr>
          <p:cNvPr id="6" name="Footer Placeholder 5">
            <a:extLst>
              <a:ext uri="{FF2B5EF4-FFF2-40B4-BE49-F238E27FC236}">
                <a16:creationId xmlns:a16="http://schemas.microsoft.com/office/drawing/2014/main" id="{0CB4714D-15FB-4291-AE67-4594690F00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2EFCB2-D7DB-4ED3-9BBE-66CB7A12E08C}"/>
              </a:ext>
            </a:extLst>
          </p:cNvPr>
          <p:cNvSpPr>
            <a:spLocks noGrp="1"/>
          </p:cNvSpPr>
          <p:nvPr>
            <p:ph type="sldNum" sz="quarter" idx="12"/>
          </p:nvPr>
        </p:nvSpPr>
        <p:spPr/>
        <p:txBody>
          <a:bodyPr/>
          <a:lstStyle/>
          <a:p>
            <a:fld id="{4C79155F-D5D0-4CD1-8D0D-B22BB6B89EF9}" type="slidenum">
              <a:rPr lang="en-US" smtClean="0"/>
              <a:t>‹#›</a:t>
            </a:fld>
            <a:endParaRPr lang="en-US"/>
          </a:p>
        </p:txBody>
      </p:sp>
    </p:spTree>
    <p:extLst>
      <p:ext uri="{BB962C8B-B14F-4D97-AF65-F5344CB8AC3E}">
        <p14:creationId xmlns:p14="http://schemas.microsoft.com/office/powerpoint/2010/main" val="406124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D7A4C8-98AB-4BC1-A6D6-DEDE1DF76B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BF5316-0374-41B1-98FD-AD232B4BB1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9323F-3219-4474-BE77-5B1D094B8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F2B023-316D-49BF-9601-F1BF77FF8215}" type="datetimeFigureOut">
              <a:rPr lang="en-US" smtClean="0"/>
              <a:t>9/7/2020</a:t>
            </a:fld>
            <a:endParaRPr lang="en-US"/>
          </a:p>
        </p:txBody>
      </p:sp>
      <p:sp>
        <p:nvSpPr>
          <p:cNvPr id="5" name="Footer Placeholder 4">
            <a:extLst>
              <a:ext uri="{FF2B5EF4-FFF2-40B4-BE49-F238E27FC236}">
                <a16:creationId xmlns:a16="http://schemas.microsoft.com/office/drawing/2014/main" id="{43ED392D-1426-46C4-90B1-5B024AC08A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866BCE-8F6E-4959-9F6F-80EA669A35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79155F-D5D0-4CD1-8D0D-B22BB6B89EF9}" type="slidenum">
              <a:rPr lang="en-US" smtClean="0"/>
              <a:t>‹#›</a:t>
            </a:fld>
            <a:endParaRPr lang="en-US"/>
          </a:p>
        </p:txBody>
      </p:sp>
    </p:spTree>
    <p:extLst>
      <p:ext uri="{BB962C8B-B14F-4D97-AF65-F5344CB8AC3E}">
        <p14:creationId xmlns:p14="http://schemas.microsoft.com/office/powerpoint/2010/main" val="1415262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91300-D516-4BF7-8E7D-FAAE3895F777}"/>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ACM SIGIR Academy</a:t>
            </a:r>
          </a:p>
        </p:txBody>
      </p:sp>
      <p:sp>
        <p:nvSpPr>
          <p:cNvPr id="3" name="Subtitle 2">
            <a:extLst>
              <a:ext uri="{FF2B5EF4-FFF2-40B4-BE49-F238E27FC236}">
                <a16:creationId xmlns:a16="http://schemas.microsoft.com/office/drawing/2014/main" id="{EB2F865A-8CD8-404A-922E-A53B8EEDBE9C}"/>
              </a:ext>
            </a:extLst>
          </p:cNvPr>
          <p:cNvSpPr>
            <a:spLocks noGrp="1"/>
          </p:cNvSpPr>
          <p:nvPr>
            <p:ph type="subTitle" idx="1"/>
          </p:nvPr>
        </p:nvSpPr>
        <p:spPr/>
        <p:txBody>
          <a:bodyPr>
            <a:normAutofit/>
          </a:bodyPr>
          <a:lstStyle/>
          <a:p>
            <a:r>
              <a:rPr lang="en-US">
                <a:latin typeface="Arial" panose="020B0604020202020204" pitchFamily="34" charset="0"/>
                <a:cs typeface="Arial" panose="020B0604020202020204" pitchFamily="34" charset="0"/>
              </a:rPr>
              <a:t>Ryen White</a:t>
            </a:r>
          </a:p>
          <a:p>
            <a:r>
              <a:rPr lang="en-US" sz="1800" b="0" i="0" u="none" strike="noStrike">
                <a:solidFill>
                  <a:srgbClr val="000000"/>
                </a:solidFill>
                <a:effectLst/>
                <a:latin typeface="Arial" panose="020B0604020202020204" pitchFamily="34" charset="0"/>
              </a:rPr>
              <a:t>sigir-academy-award@acm.org</a:t>
            </a:r>
            <a:br>
              <a:rPr lang="en-US"/>
            </a:br>
            <a:endParaRPr lang="en-US"/>
          </a:p>
        </p:txBody>
      </p:sp>
    </p:spTree>
    <p:extLst>
      <p:ext uri="{BB962C8B-B14F-4D97-AF65-F5344CB8AC3E}">
        <p14:creationId xmlns:p14="http://schemas.microsoft.com/office/powerpoint/2010/main" val="1568019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E42B5-1A1B-41EF-A33C-6858601ADB26}"/>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About</a:t>
            </a:r>
          </a:p>
        </p:txBody>
      </p:sp>
      <p:sp>
        <p:nvSpPr>
          <p:cNvPr id="3" name="Content Placeholder 2">
            <a:extLst>
              <a:ext uri="{FF2B5EF4-FFF2-40B4-BE49-F238E27FC236}">
                <a16:creationId xmlns:a16="http://schemas.microsoft.com/office/drawing/2014/main" id="{3209BF36-C229-4903-82DB-0906F36F5CDB}"/>
              </a:ext>
            </a:extLst>
          </p:cNvPr>
          <p:cNvSpPr>
            <a:spLocks noGrp="1"/>
          </p:cNvSpPr>
          <p:nvPr>
            <p:ph idx="1"/>
          </p:nvPr>
        </p:nvSpPr>
        <p:spPr/>
        <p:txBody>
          <a:bodyPr vert="horz" lIns="91440" tIns="45720" rIns="91440" bIns="45720" rtlCol="0" anchor="t">
            <a:normAutofit lnSpcReduction="10000"/>
          </a:bodyPr>
          <a:lstStyle/>
          <a:p>
            <a:pPr rtl="0">
              <a:spcBef>
                <a:spcPts val="1200"/>
              </a:spcBef>
              <a:spcAft>
                <a:spcPts val="0"/>
              </a:spcAft>
            </a:pPr>
            <a:r>
              <a:rPr lang="en-US" sz="2400">
                <a:solidFill>
                  <a:srgbClr val="000000"/>
                </a:solidFill>
                <a:latin typeface="Arial"/>
                <a:cs typeface="Arial"/>
              </a:rPr>
              <a:t>Honor and recognize</a:t>
            </a:r>
            <a:r>
              <a:rPr lang="en-US" sz="2400" b="0" i="0" u="none" strike="noStrike">
                <a:solidFill>
                  <a:srgbClr val="000000"/>
                </a:solidFill>
                <a:effectLst/>
                <a:latin typeface="Arial"/>
                <a:cs typeface="Arial"/>
              </a:rPr>
              <a:t> individuals who have made significan</a:t>
            </a:r>
            <a:r>
              <a:rPr lang="en-US" sz="2400">
                <a:solidFill>
                  <a:srgbClr val="000000"/>
                </a:solidFill>
                <a:latin typeface="Arial"/>
                <a:cs typeface="Arial"/>
              </a:rPr>
              <a:t>t, cumulative contributions to</a:t>
            </a:r>
            <a:r>
              <a:rPr lang="en-US" sz="2400" b="0" i="0" u="none" strike="noStrike">
                <a:solidFill>
                  <a:srgbClr val="000000"/>
                </a:solidFill>
                <a:effectLst/>
                <a:latin typeface="Arial"/>
                <a:cs typeface="Arial"/>
              </a:rPr>
              <a:t> IR</a:t>
            </a:r>
          </a:p>
          <a:p>
            <a:pPr lvl="1">
              <a:spcBef>
                <a:spcPts val="1200"/>
              </a:spcBef>
            </a:pPr>
            <a:endParaRPr lang="en-US" sz="2400" b="0" i="0" u="none" strike="noStrike">
              <a:solidFill>
                <a:srgbClr val="000000"/>
              </a:solidFill>
              <a:effectLst/>
              <a:latin typeface="Arial" panose="020B0604020202020204" pitchFamily="34" charset="0"/>
            </a:endParaRPr>
          </a:p>
          <a:p>
            <a:pPr rtl="0">
              <a:spcBef>
                <a:spcPts val="1200"/>
              </a:spcBef>
              <a:spcAft>
                <a:spcPts val="0"/>
              </a:spcAft>
            </a:pPr>
            <a:r>
              <a:rPr lang="en-US" sz="2400" b="0" i="0" u="none" strike="noStrike">
                <a:solidFill>
                  <a:srgbClr val="000000"/>
                </a:solidFill>
                <a:effectLst/>
                <a:latin typeface="Arial"/>
                <a:cs typeface="Arial"/>
              </a:rPr>
              <a:t>Each year, a small cohort (3-5) is </a:t>
            </a:r>
            <a:r>
              <a:rPr lang="en-US" sz="2400">
                <a:solidFill>
                  <a:srgbClr val="000000"/>
                </a:solidFill>
                <a:latin typeface="Arial"/>
                <a:cs typeface="Arial"/>
              </a:rPr>
              <a:t>inducted</a:t>
            </a:r>
            <a:endParaRPr lang="en-US" sz="2400" b="0" i="0" u="none" strike="noStrike">
              <a:solidFill>
                <a:srgbClr val="000000"/>
              </a:solidFill>
              <a:effectLst/>
              <a:latin typeface="Arial" panose="020B0604020202020204" pitchFamily="34" charset="0"/>
              <a:cs typeface="Arial"/>
            </a:endParaRPr>
          </a:p>
          <a:p>
            <a:pPr rtl="0">
              <a:spcBef>
                <a:spcPts val="1200"/>
              </a:spcBef>
              <a:spcAft>
                <a:spcPts val="0"/>
              </a:spcAft>
            </a:pPr>
            <a:endParaRPr lang="en-US" sz="2400" b="0" i="0" u="none" strike="noStrike">
              <a:solidFill>
                <a:srgbClr val="000000"/>
              </a:solidFill>
              <a:effectLst/>
              <a:latin typeface="Arial" panose="020B0604020202020204" pitchFamily="34" charset="0"/>
            </a:endParaRPr>
          </a:p>
          <a:p>
            <a:pPr>
              <a:spcBef>
                <a:spcPts val="1200"/>
              </a:spcBef>
            </a:pPr>
            <a:r>
              <a:rPr lang="en-US" sz="2400">
                <a:solidFill>
                  <a:srgbClr val="000000"/>
                </a:solidFill>
                <a:latin typeface="Arial"/>
                <a:cs typeface="Arial"/>
              </a:rPr>
              <a:t>Induction is</a:t>
            </a:r>
            <a:r>
              <a:rPr lang="en-US" sz="2400" b="0" i="0" u="none" strike="noStrike">
                <a:solidFill>
                  <a:srgbClr val="000000"/>
                </a:solidFill>
                <a:effectLst/>
                <a:latin typeface="Arial"/>
                <a:cs typeface="Arial"/>
              </a:rPr>
              <a:t> an official ACM award</a:t>
            </a:r>
          </a:p>
          <a:p>
            <a:pPr rtl="0">
              <a:spcBef>
                <a:spcPts val="1200"/>
              </a:spcBef>
              <a:spcAft>
                <a:spcPts val="0"/>
              </a:spcAft>
            </a:pPr>
            <a:endParaRPr lang="en-US" sz="2400" b="0" i="0" u="none" strike="noStrike">
              <a:solidFill>
                <a:srgbClr val="000000"/>
              </a:solidFill>
              <a:effectLst/>
              <a:latin typeface="Arial" panose="020B0604020202020204" pitchFamily="34" charset="0"/>
            </a:endParaRPr>
          </a:p>
          <a:p>
            <a:pPr rtl="0">
              <a:spcBef>
                <a:spcPts val="1200"/>
              </a:spcBef>
              <a:spcAft>
                <a:spcPts val="0"/>
              </a:spcAft>
            </a:pPr>
            <a:r>
              <a:rPr lang="en-US" sz="2400" b="0" i="0" u="none" strike="noStrike">
                <a:solidFill>
                  <a:srgbClr val="000000"/>
                </a:solidFill>
                <a:effectLst/>
                <a:latin typeface="Arial" panose="020B0604020202020204" pitchFamily="34" charset="0"/>
              </a:rPr>
              <a:t>Inductees celebrated at the SIGIR conference in their induction year</a:t>
            </a:r>
            <a:endParaRPr lang="en-US" sz="2400" i="0" u="none" strike="noStrike">
              <a:solidFill>
                <a:srgbClr val="000000"/>
              </a:solidFill>
              <a:latin typeface="Arial" panose="020B0604020202020204" pitchFamily="34" charset="0"/>
            </a:endParaRPr>
          </a:p>
          <a:p>
            <a:pPr rtl="0">
              <a:spcBef>
                <a:spcPts val="1200"/>
              </a:spcBef>
              <a:spcAft>
                <a:spcPts val="0"/>
              </a:spcAft>
            </a:pPr>
            <a:endParaRPr lang="en-US" sz="2400">
              <a:solidFill>
                <a:srgbClr val="000000"/>
              </a:solidFill>
              <a:latin typeface="Arial" panose="020B0604020202020204" pitchFamily="34" charset="0"/>
            </a:endParaRPr>
          </a:p>
          <a:p>
            <a:pPr rtl="0">
              <a:spcBef>
                <a:spcPts val="1200"/>
              </a:spcBef>
              <a:spcAft>
                <a:spcPts val="0"/>
              </a:spcAft>
            </a:pPr>
            <a:r>
              <a:rPr lang="en-US" sz="2400">
                <a:solidFill>
                  <a:srgbClr val="000000"/>
                </a:solidFill>
                <a:latin typeface="Arial" panose="020B0604020202020204" pitchFamily="34" charset="0"/>
              </a:rPr>
              <a:t>First year is 2021</a:t>
            </a:r>
            <a:endParaRPr lang="en-US"/>
          </a:p>
        </p:txBody>
      </p:sp>
    </p:spTree>
    <p:extLst>
      <p:ext uri="{BB962C8B-B14F-4D97-AF65-F5344CB8AC3E}">
        <p14:creationId xmlns:p14="http://schemas.microsoft.com/office/powerpoint/2010/main" val="2434444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76A55-4603-467F-9431-CBF1EB34F406}"/>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Selection Criteria</a:t>
            </a:r>
          </a:p>
        </p:txBody>
      </p:sp>
      <p:sp>
        <p:nvSpPr>
          <p:cNvPr id="3" name="Content Placeholder 2">
            <a:extLst>
              <a:ext uri="{FF2B5EF4-FFF2-40B4-BE49-F238E27FC236}">
                <a16:creationId xmlns:a16="http://schemas.microsoft.com/office/drawing/2014/main" id="{C9A953DE-DDA5-493D-9963-C6BD5A651334}"/>
              </a:ext>
            </a:extLst>
          </p:cNvPr>
          <p:cNvSpPr>
            <a:spLocks noGrp="1"/>
          </p:cNvSpPr>
          <p:nvPr>
            <p:ph idx="1"/>
          </p:nvPr>
        </p:nvSpPr>
        <p:spPr>
          <a:xfrm>
            <a:off x="838199" y="1825625"/>
            <a:ext cx="10989483" cy="4351338"/>
          </a:xfrm>
        </p:spPr>
        <p:txBody>
          <a:bodyPr>
            <a:noAutofit/>
          </a:bodyPr>
          <a:lstStyle/>
          <a:p>
            <a:pPr rtl="0">
              <a:spcBef>
                <a:spcPts val="1200"/>
              </a:spcBef>
              <a:spcAft>
                <a:spcPts val="0"/>
              </a:spcAft>
            </a:pPr>
            <a:r>
              <a:rPr lang="en-US" sz="2400">
                <a:latin typeface="Arial" panose="020B0604020202020204" pitchFamily="34" charset="0"/>
                <a:cs typeface="Arial" panose="020B0604020202020204" pitchFamily="34" charset="0"/>
              </a:rPr>
              <a:t>Combination of</a:t>
            </a:r>
            <a:br>
              <a:rPr lang="en-US" sz="2400">
                <a:latin typeface="Arial" panose="020B0604020202020204" pitchFamily="34" charset="0"/>
                <a:cs typeface="Arial" panose="020B0604020202020204" pitchFamily="34" charset="0"/>
              </a:rPr>
            </a:br>
            <a:endParaRPr lang="en-US" sz="2400" b="0">
              <a:effectLst/>
              <a:latin typeface="Arial" panose="020B0604020202020204" pitchFamily="34" charset="0"/>
              <a:cs typeface="Arial" panose="020B0604020202020204" pitchFamily="34" charset="0"/>
            </a:endParaRPr>
          </a:p>
          <a:p>
            <a:pPr lvl="1" fontAlgn="base">
              <a:spcBef>
                <a:spcPts val="0"/>
              </a:spcBef>
            </a:pPr>
            <a:r>
              <a:rPr lang="en-US" b="0" i="0" u="none" strike="noStrike">
                <a:solidFill>
                  <a:srgbClr val="000000"/>
                </a:solidFill>
                <a:effectLst/>
                <a:latin typeface="Arial" panose="020B0604020202020204" pitchFamily="34" charset="0"/>
                <a:cs typeface="Arial" panose="020B0604020202020204" pitchFamily="34" charset="0"/>
              </a:rPr>
              <a:t>Cumulative contributions to the field</a:t>
            </a:r>
          </a:p>
          <a:p>
            <a:pPr rtl="0" fontAlgn="base">
              <a:spcBef>
                <a:spcPts val="0"/>
              </a:spcBef>
              <a:spcAft>
                <a:spcPts val="0"/>
              </a:spcAft>
              <a:buFont typeface="Arial" panose="020B0604020202020204" pitchFamily="34" charset="0"/>
              <a:buChar char="•"/>
            </a:pPr>
            <a:endParaRPr lang="en-US" sz="2400" b="0" i="0" u="none" strike="noStrike">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b="0" i="0" u="none" strike="noStrike">
                <a:solidFill>
                  <a:srgbClr val="000000"/>
                </a:solidFill>
                <a:effectLst/>
                <a:latin typeface="Arial" panose="020B0604020202020204" pitchFamily="34" charset="0"/>
                <a:cs typeface="Arial" panose="020B0604020202020204" pitchFamily="34" charset="0"/>
              </a:rPr>
              <a:t>Impact on the field through the development of new research directions, innovations, and/or service</a:t>
            </a:r>
          </a:p>
          <a:p>
            <a:pPr rtl="0" fontAlgn="base">
              <a:spcBef>
                <a:spcPts val="0"/>
              </a:spcBef>
              <a:spcAft>
                <a:spcPts val="0"/>
              </a:spcAft>
              <a:buFont typeface="Arial" panose="020B0604020202020204" pitchFamily="34" charset="0"/>
              <a:buChar char="•"/>
            </a:pPr>
            <a:endParaRPr lang="en-US" sz="2400" b="0" i="0" u="none" strike="noStrike">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b="0" i="0" u="none" strike="noStrike">
                <a:solidFill>
                  <a:srgbClr val="000000"/>
                </a:solidFill>
                <a:effectLst/>
                <a:latin typeface="Arial" panose="020B0604020202020204" pitchFamily="34" charset="0"/>
                <a:cs typeface="Arial" panose="020B0604020202020204" pitchFamily="34" charset="0"/>
              </a:rPr>
              <a:t>Influence on the work of others</a:t>
            </a:r>
          </a:p>
          <a:p>
            <a:pPr rtl="0" fontAlgn="base">
              <a:spcBef>
                <a:spcPts val="0"/>
              </a:spcBef>
              <a:spcAft>
                <a:spcPts val="0"/>
              </a:spcAft>
              <a:buFont typeface="Arial" panose="020B0604020202020204" pitchFamily="34" charset="0"/>
              <a:buChar char="•"/>
            </a:pPr>
            <a:endParaRPr lang="en-US" sz="2400" b="0" i="0" u="none" strike="noStrike">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b="0" i="0" u="none" strike="noStrike">
                <a:solidFill>
                  <a:srgbClr val="000000"/>
                </a:solidFill>
                <a:effectLst/>
                <a:latin typeface="Arial" panose="020B0604020202020204" pitchFamily="34" charset="0"/>
                <a:cs typeface="Arial" panose="020B0604020202020204" pitchFamily="34" charset="0"/>
              </a:rPr>
              <a:t>A reasonably active participant in the ACM SIGIR community</a:t>
            </a:r>
          </a:p>
          <a:p>
            <a:pPr>
              <a:spcBef>
                <a:spcPts val="1200"/>
              </a:spcBef>
            </a:pPr>
            <a:endParaRPr lang="en-US" sz="2400" b="0" i="0" u="none" strike="noStrike">
              <a:solidFill>
                <a:srgbClr val="000000"/>
              </a:solidFill>
              <a:effectLst/>
              <a:latin typeface="Arial" panose="020B0604020202020204" pitchFamily="34" charset="0"/>
            </a:endParaRPr>
          </a:p>
          <a:p>
            <a:pPr>
              <a:spcBef>
                <a:spcPts val="1200"/>
              </a:spcBef>
            </a:pPr>
            <a:r>
              <a:rPr lang="en-US" sz="2400" b="0" i="0" u="none" strike="noStrike">
                <a:solidFill>
                  <a:srgbClr val="000000"/>
                </a:solidFill>
                <a:effectLst/>
                <a:latin typeface="Arial" panose="020B0604020202020204" pitchFamily="34" charset="0"/>
              </a:rPr>
              <a:t>Criteria include significant technical contributions (scientific or industrial) </a:t>
            </a:r>
            <a:r>
              <a:rPr lang="en-US" sz="2400" b="1" i="0" u="none" strike="noStrike">
                <a:solidFill>
                  <a:srgbClr val="000000"/>
                </a:solidFill>
                <a:effectLst/>
                <a:latin typeface="Arial" panose="020B0604020202020204" pitchFamily="34" charset="0"/>
              </a:rPr>
              <a:t>and/or </a:t>
            </a:r>
            <a:r>
              <a:rPr lang="en-US" sz="2400" b="0" i="0" u="none" strike="noStrike">
                <a:solidFill>
                  <a:srgbClr val="000000"/>
                </a:solidFill>
                <a:effectLst/>
                <a:latin typeface="Arial" panose="020B0604020202020204" pitchFamily="34" charset="0"/>
              </a:rPr>
              <a:t>significant community service contributions</a:t>
            </a:r>
            <a:endParaRPr lang="en-US" sz="2400"/>
          </a:p>
        </p:txBody>
      </p:sp>
    </p:spTree>
    <p:extLst>
      <p:ext uri="{BB962C8B-B14F-4D97-AF65-F5344CB8AC3E}">
        <p14:creationId xmlns:p14="http://schemas.microsoft.com/office/powerpoint/2010/main" val="2307561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3AB38-A3E9-4F35-AD1B-6DA1A1F60242}"/>
              </a:ext>
            </a:extLst>
          </p:cNvPr>
          <p:cNvSpPr>
            <a:spLocks noGrp="1"/>
          </p:cNvSpPr>
          <p:nvPr>
            <p:ph type="title"/>
          </p:nvPr>
        </p:nvSpPr>
        <p:spPr>
          <a:xfrm>
            <a:off x="422096" y="365125"/>
            <a:ext cx="11097179" cy="1325563"/>
          </a:xfrm>
        </p:spPr>
        <p:txBody>
          <a:bodyPr/>
          <a:lstStyle/>
          <a:p>
            <a:r>
              <a:rPr lang="en-US">
                <a:latin typeface="Arial" panose="020B0604020202020204" pitchFamily="34" charset="0"/>
                <a:cs typeface="Arial" panose="020B0604020202020204" pitchFamily="34" charset="0"/>
              </a:rPr>
              <a:t>Inaugural Inductees (class of 2021, so far)</a:t>
            </a:r>
          </a:p>
        </p:txBody>
      </p:sp>
      <p:sp>
        <p:nvSpPr>
          <p:cNvPr id="3" name="Content Placeholder 2">
            <a:extLst>
              <a:ext uri="{FF2B5EF4-FFF2-40B4-BE49-F238E27FC236}">
                <a16:creationId xmlns:a16="http://schemas.microsoft.com/office/drawing/2014/main" id="{404F1FDC-9E9E-4093-87B5-ABE1102A16EE}"/>
              </a:ext>
            </a:extLst>
          </p:cNvPr>
          <p:cNvSpPr>
            <a:spLocks noGrp="1"/>
          </p:cNvSpPr>
          <p:nvPr>
            <p:ph idx="1"/>
          </p:nvPr>
        </p:nvSpPr>
        <p:spPr>
          <a:xfrm>
            <a:off x="488022" y="1623317"/>
            <a:ext cx="10865778" cy="5039474"/>
          </a:xfrm>
        </p:spPr>
        <p:txBody>
          <a:bodyPr>
            <a:normAutofit/>
          </a:bodyPr>
          <a:lstStyle/>
          <a:p>
            <a:pPr rtl="0" fontAlgn="base">
              <a:spcBef>
                <a:spcPts val="0"/>
              </a:spcBef>
              <a:spcAft>
                <a:spcPts val="0"/>
              </a:spcAft>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Auto inducted leading figures in IR</a:t>
            </a:r>
            <a:r>
              <a:rPr lang="en-US" sz="1800" dirty="0">
                <a:solidFill>
                  <a:srgbClr val="000000"/>
                </a:solidFill>
                <a:latin typeface="Arial" panose="020B0604020202020204" pitchFamily="34" charset="0"/>
                <a:cs typeface="Arial" panose="020B0604020202020204" pitchFamily="34" charset="0"/>
              </a:rPr>
              <a:t> (Salton Award winners / ACM Fellows)</a:t>
            </a:r>
            <a:endParaRPr lang="en-US" b="0" i="0" u="none" strike="noStrike" dirty="0">
              <a:solidFill>
                <a:srgbClr val="000000"/>
              </a:solidFill>
              <a:effectLst/>
              <a:latin typeface="Arial" panose="020B0604020202020204" pitchFamily="34" charset="0"/>
              <a:cs typeface="Arial" panose="020B0604020202020204" pitchFamily="34" charset="0"/>
            </a:endParaRPr>
          </a:p>
          <a:p>
            <a:pPr lvl="1" fontAlgn="base">
              <a:spcBef>
                <a:spcPts val="0"/>
              </a:spcBef>
            </a:pPr>
            <a:endParaRPr lang="en-US" sz="1400" b="0" i="0" u="none" strike="noStrike" dirty="0">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Ricardo Baeza-Yates</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Nicholas Belkin</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Andrei Broder</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William Cooper</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W. Bruce Croft</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Susan Dumais</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Edward Fox</a:t>
            </a:r>
          </a:p>
          <a:p>
            <a:pPr lvl="1" fontAlgn="base">
              <a:spcBef>
                <a:spcPts val="0"/>
              </a:spcBef>
            </a:pPr>
            <a:r>
              <a:rPr lang="en-US" sz="1400">
                <a:solidFill>
                  <a:srgbClr val="000000"/>
                </a:solidFill>
                <a:latin typeface="Arial" panose="020B0604020202020204" pitchFamily="34" charset="0"/>
                <a:cs typeface="Arial" panose="020B0604020202020204" pitchFamily="34" charset="0"/>
              </a:rPr>
              <a:t>Ophir Frieder</a:t>
            </a:r>
            <a:endParaRPr lang="en-US" sz="1400" b="0" i="0" u="none" strike="noStrike" dirty="0">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Norbert Fuhr</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Marti Hearst</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Kalervo Järvelin</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Michael </a:t>
            </a:r>
            <a:r>
              <a:rPr lang="en-US" sz="1400" b="0" i="0" u="none" strike="noStrike" dirty="0" err="1">
                <a:solidFill>
                  <a:srgbClr val="000000"/>
                </a:solidFill>
                <a:effectLst/>
                <a:latin typeface="Arial" panose="020B0604020202020204" pitchFamily="34" charset="0"/>
                <a:cs typeface="Arial" panose="020B0604020202020204" pitchFamily="34" charset="0"/>
              </a:rPr>
              <a:t>Lesk</a:t>
            </a:r>
            <a:endParaRPr lang="en-US" sz="1400" b="0" i="0" u="none" strike="noStrike" dirty="0">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Yoelle Maarek</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Marc Najork</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C.J. van Rijsbergen</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Stephen Robertson</a:t>
            </a:r>
          </a:p>
          <a:p>
            <a:pPr lvl="1" fontAlgn="base">
              <a:spcBef>
                <a:spcPts val="0"/>
              </a:spcBef>
            </a:pPr>
            <a:r>
              <a:rPr lang="en-US" sz="1400" b="0" i="0" u="none" strike="noStrike" dirty="0" err="1">
                <a:solidFill>
                  <a:srgbClr val="000000"/>
                </a:solidFill>
                <a:effectLst/>
                <a:latin typeface="Arial" panose="020B0604020202020204" pitchFamily="34" charset="0"/>
                <a:cs typeface="Arial" panose="020B0604020202020204" pitchFamily="34" charset="0"/>
              </a:rPr>
              <a:t>Tefko</a:t>
            </a:r>
            <a:r>
              <a:rPr lang="en-US" sz="1400" b="0" i="0" u="none" strike="noStrike" dirty="0">
                <a:solidFill>
                  <a:srgbClr val="000000"/>
                </a:solidFill>
                <a:effectLst/>
                <a:latin typeface="Arial" panose="020B0604020202020204" pitchFamily="34" charset="0"/>
                <a:cs typeface="Arial" panose="020B0604020202020204" pitchFamily="34" charset="0"/>
              </a:rPr>
              <a:t> </a:t>
            </a:r>
            <a:r>
              <a:rPr lang="en-US" sz="1400" b="0" i="0" u="none" strike="noStrike" dirty="0" err="1">
                <a:solidFill>
                  <a:srgbClr val="000000"/>
                </a:solidFill>
                <a:effectLst/>
                <a:latin typeface="Arial" panose="020B0604020202020204" pitchFamily="34" charset="0"/>
                <a:cs typeface="Arial" panose="020B0604020202020204" pitchFamily="34" charset="0"/>
              </a:rPr>
              <a:t>Saracevic</a:t>
            </a:r>
            <a:endParaRPr lang="en-US" sz="1400" b="0" i="0" u="none" strike="noStrike" dirty="0">
              <a:solidFill>
                <a:srgbClr val="000000"/>
              </a:solidFill>
              <a:effectLst/>
              <a:latin typeface="Arial" panose="020B0604020202020204" pitchFamily="34" charset="0"/>
              <a:cs typeface="Arial" panose="020B0604020202020204" pitchFamily="34" charset="0"/>
            </a:endParaRP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Ellen Voorhees</a:t>
            </a:r>
          </a:p>
          <a:p>
            <a:pPr lvl="1" fontAlgn="base">
              <a:spcBef>
                <a:spcPts val="0"/>
              </a:spcBef>
            </a:pPr>
            <a:r>
              <a:rPr lang="en-US" sz="1400" b="0" i="0" u="none" strike="noStrike" dirty="0">
                <a:solidFill>
                  <a:srgbClr val="000000"/>
                </a:solidFill>
                <a:effectLst/>
                <a:latin typeface="Arial" panose="020B0604020202020204" pitchFamily="34" charset="0"/>
                <a:cs typeface="Arial" panose="020B0604020202020204" pitchFamily="34" charset="0"/>
              </a:rPr>
              <a:t>Chengxiang Zhai</a:t>
            </a:r>
          </a:p>
          <a:p>
            <a:r>
              <a:rPr lang="en-US" dirty="0">
                <a:latin typeface="Arial" panose="020B0604020202020204" pitchFamily="34" charset="0"/>
                <a:cs typeface="Arial" panose="020B0604020202020204" pitchFamily="34" charset="0"/>
              </a:rPr>
              <a:t>Room for 3-5 more (please nominate!)</a:t>
            </a:r>
          </a:p>
        </p:txBody>
      </p:sp>
    </p:spTree>
    <p:extLst>
      <p:ext uri="{BB962C8B-B14F-4D97-AF65-F5344CB8AC3E}">
        <p14:creationId xmlns:p14="http://schemas.microsoft.com/office/powerpoint/2010/main" val="2491121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C7E39-3592-458F-88E7-B6C6D0FAC4BC}"/>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Nominations</a:t>
            </a:r>
          </a:p>
        </p:txBody>
      </p:sp>
      <p:sp>
        <p:nvSpPr>
          <p:cNvPr id="3" name="Content Placeholder 2">
            <a:extLst>
              <a:ext uri="{FF2B5EF4-FFF2-40B4-BE49-F238E27FC236}">
                <a16:creationId xmlns:a16="http://schemas.microsoft.com/office/drawing/2014/main" id="{862F474E-C9CB-4031-976C-2F3E488C34C3}"/>
              </a:ext>
            </a:extLst>
          </p:cNvPr>
          <p:cNvSpPr>
            <a:spLocks noGrp="1"/>
          </p:cNvSpPr>
          <p:nvPr>
            <p:ph idx="1"/>
          </p:nvPr>
        </p:nvSpPr>
        <p:spPr>
          <a:xfrm>
            <a:off x="838200" y="1825625"/>
            <a:ext cx="10935376" cy="4351338"/>
          </a:xfrm>
        </p:spPr>
        <p:txBody>
          <a:bodyPr>
            <a:normAutofit/>
          </a:bodyPr>
          <a:lstStyle/>
          <a:p>
            <a:pPr rtl="0">
              <a:spcBef>
                <a:spcPts val="1200"/>
              </a:spcBef>
              <a:spcAft>
                <a:spcPts val="0"/>
              </a:spcAft>
            </a:pPr>
            <a:r>
              <a:rPr lang="en-US" sz="2400" b="0" i="0" u="none" strike="noStrike" dirty="0">
                <a:solidFill>
                  <a:srgbClr val="000000"/>
                </a:solidFill>
                <a:effectLst/>
                <a:latin typeface="Arial" panose="020B0604020202020204" pitchFamily="34" charset="0"/>
              </a:rPr>
              <a:t>Lightweight nomination process (one-page case + names of two supporters)</a:t>
            </a:r>
          </a:p>
          <a:p>
            <a:pPr rtl="0">
              <a:spcBef>
                <a:spcPts val="1200"/>
              </a:spcBef>
              <a:spcAft>
                <a:spcPts val="0"/>
              </a:spcAft>
            </a:pPr>
            <a:endParaRPr lang="en-US" sz="2400" b="0" i="0" u="none" strike="noStrike" dirty="0">
              <a:solidFill>
                <a:srgbClr val="000000"/>
              </a:solidFill>
              <a:effectLst/>
              <a:latin typeface="Arial" panose="020B0604020202020204" pitchFamily="34" charset="0"/>
            </a:endParaRPr>
          </a:p>
          <a:p>
            <a:pPr rtl="0">
              <a:spcBef>
                <a:spcPts val="1200"/>
              </a:spcBef>
              <a:spcAft>
                <a:spcPts val="0"/>
              </a:spcAft>
            </a:pPr>
            <a:r>
              <a:rPr lang="en-US" sz="2400" b="0" i="0" u="none" strike="noStrike" dirty="0">
                <a:solidFill>
                  <a:srgbClr val="000000"/>
                </a:solidFill>
                <a:effectLst/>
                <a:latin typeface="Arial" panose="020B0604020202020204" pitchFamily="34" charset="0"/>
              </a:rPr>
              <a:t>Diverse selection committee will pick the inductees</a:t>
            </a:r>
            <a:endParaRPr lang="en-US" sz="2400" dirty="0">
              <a:solidFill>
                <a:srgbClr val="000000"/>
              </a:solidFill>
              <a:latin typeface="Arial" panose="020B0604020202020204" pitchFamily="34" charset="0"/>
            </a:endParaRPr>
          </a:p>
          <a:p>
            <a:pPr rtl="0">
              <a:spcBef>
                <a:spcPts val="1200"/>
              </a:spcBef>
              <a:spcAft>
                <a:spcPts val="0"/>
              </a:spcAft>
            </a:pPr>
            <a:endParaRPr lang="en-US" sz="2400" b="0" i="0" u="none" strike="noStrike" dirty="0">
              <a:solidFill>
                <a:srgbClr val="000000"/>
              </a:solidFill>
              <a:effectLst/>
              <a:latin typeface="Arial" panose="020B0604020202020204" pitchFamily="34" charset="0"/>
            </a:endParaRPr>
          </a:p>
          <a:p>
            <a:pPr rtl="0">
              <a:spcBef>
                <a:spcPts val="1200"/>
              </a:spcBef>
              <a:spcAft>
                <a:spcPts val="0"/>
              </a:spcAft>
            </a:pPr>
            <a:r>
              <a:rPr lang="en-US" sz="2400" b="0" i="0" u="none" strike="noStrike" dirty="0">
                <a:solidFill>
                  <a:srgbClr val="000000"/>
                </a:solidFill>
                <a:effectLst/>
                <a:latin typeface="Arial" panose="020B0604020202020204" pitchFamily="34" charset="0"/>
              </a:rPr>
              <a:t>Next deadline for nominations is </a:t>
            </a:r>
            <a:r>
              <a:rPr lang="en-US" sz="2400" b="1" i="0" u="none" strike="noStrike" dirty="0">
                <a:solidFill>
                  <a:srgbClr val="000000"/>
                </a:solidFill>
                <a:effectLst/>
                <a:latin typeface="Arial" panose="020B0604020202020204" pitchFamily="34" charset="0"/>
              </a:rPr>
              <a:t>December 31, 2020</a:t>
            </a:r>
            <a:endParaRPr lang="en-US" sz="2400" b="0" i="0" u="none" strike="noStrike" dirty="0">
              <a:solidFill>
                <a:srgbClr val="000000"/>
              </a:solidFill>
              <a:effectLst/>
              <a:latin typeface="Arial" panose="020B0604020202020204" pitchFamily="34" charset="0"/>
            </a:endParaRPr>
          </a:p>
          <a:p>
            <a:endParaRPr lang="en-US" sz="2400" dirty="0">
              <a:solidFill>
                <a:srgbClr val="000000"/>
              </a:solidFill>
              <a:latin typeface="Arial" panose="020B0604020202020204" pitchFamily="34" charset="0"/>
            </a:endParaRPr>
          </a:p>
          <a:p>
            <a:r>
              <a:rPr lang="en-US" sz="2400" b="0" i="0" u="none" strike="noStrike" dirty="0">
                <a:solidFill>
                  <a:srgbClr val="000000"/>
                </a:solidFill>
                <a:effectLst/>
                <a:latin typeface="Arial" panose="020B0604020202020204" pitchFamily="34" charset="0"/>
              </a:rPr>
              <a:t>Self-nominations are permitted</a:t>
            </a:r>
          </a:p>
          <a:p>
            <a:endParaRPr lang="en-US" sz="2400" dirty="0">
              <a:solidFill>
                <a:srgbClr val="000000"/>
              </a:solidFill>
              <a:latin typeface="Arial" panose="020B0604020202020204" pitchFamily="34" charset="0"/>
            </a:endParaRPr>
          </a:p>
          <a:p>
            <a:r>
              <a:rPr lang="en-US" sz="2400" b="0" dirty="0">
                <a:solidFill>
                  <a:srgbClr val="000000"/>
                </a:solidFill>
                <a:effectLst/>
                <a:latin typeface="Arial" panose="020B0604020202020204" pitchFamily="34" charset="0"/>
              </a:rPr>
              <a:t>More information will be available on the SIGIR website soon</a:t>
            </a:r>
            <a:endParaRPr lang="en-US" sz="2400" b="0" dirty="0">
              <a:effectLst/>
            </a:endParaRPr>
          </a:p>
          <a:p>
            <a:endParaRPr lang="en-US" dirty="0"/>
          </a:p>
        </p:txBody>
      </p:sp>
    </p:spTree>
    <p:extLst>
      <p:ext uri="{BB962C8B-B14F-4D97-AF65-F5344CB8AC3E}">
        <p14:creationId xmlns:p14="http://schemas.microsoft.com/office/powerpoint/2010/main" val="2199820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560DB-73AD-4ACE-837F-95C83D5BFA56}"/>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Questions?</a:t>
            </a:r>
          </a:p>
        </p:txBody>
      </p:sp>
      <p:sp>
        <p:nvSpPr>
          <p:cNvPr id="3" name="Content Placeholder 2">
            <a:extLst>
              <a:ext uri="{FF2B5EF4-FFF2-40B4-BE49-F238E27FC236}">
                <a16:creationId xmlns:a16="http://schemas.microsoft.com/office/drawing/2014/main" id="{318E5E4C-13D9-49BE-BC6A-0441BBC127CC}"/>
              </a:ext>
            </a:extLst>
          </p:cNvPr>
          <p:cNvSpPr>
            <a:spLocks noGrp="1"/>
          </p:cNvSpPr>
          <p:nvPr>
            <p:ph idx="1"/>
          </p:nvPr>
        </p:nvSpPr>
        <p:spPr/>
        <p:txBody>
          <a:bodyPr/>
          <a:lstStyle/>
          <a:p>
            <a:endParaRPr lang="en-US"/>
          </a:p>
          <a:p>
            <a:endParaRPr lang="en-US"/>
          </a:p>
          <a:p>
            <a:endParaRPr lang="en-US"/>
          </a:p>
          <a:p>
            <a:pPr marL="0" indent="0" algn="ctr">
              <a:buNone/>
            </a:pPr>
            <a:r>
              <a:rPr lang="en-US" sz="2800" b="0" i="0" u="none" strike="noStrike">
                <a:solidFill>
                  <a:srgbClr val="000000"/>
                </a:solidFill>
                <a:effectLst/>
                <a:latin typeface="Arial" panose="020B0604020202020204" pitchFamily="34" charset="0"/>
              </a:rPr>
              <a:t>sigir-academy-award@acm.org</a:t>
            </a:r>
            <a:endParaRPr lang="en-US"/>
          </a:p>
        </p:txBody>
      </p:sp>
    </p:spTree>
    <p:extLst>
      <p:ext uri="{BB962C8B-B14F-4D97-AF65-F5344CB8AC3E}">
        <p14:creationId xmlns:p14="http://schemas.microsoft.com/office/powerpoint/2010/main" val="2364615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96b4621-07fd-4ea0-b06f-c427d457d1e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77DC57080B27F4FADA4D34D618A1289" ma:contentTypeVersion="11" ma:contentTypeDescription="Create a new document." ma:contentTypeScope="" ma:versionID="b2a04f18dece8b11b40040fd119a5b01">
  <xsd:schema xmlns:xsd="http://www.w3.org/2001/XMLSchema" xmlns:xs="http://www.w3.org/2001/XMLSchema" xmlns:p="http://schemas.microsoft.com/office/2006/metadata/properties" xmlns:ns3="3c993e55-56dc-44ef-b2d3-d9991f8a567a" xmlns:ns4="596b4621-07fd-4ea0-b06f-c427d457d1e8" targetNamespace="http://schemas.microsoft.com/office/2006/metadata/properties" ma:root="true" ma:fieldsID="4a3e272342290f5d2e03ef60fd0f62ad" ns3:_="" ns4:_="">
    <xsd:import namespace="3c993e55-56dc-44ef-b2d3-d9991f8a567a"/>
    <xsd:import namespace="596b4621-07fd-4ea0-b06f-c427d457d1e8"/>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93e55-56dc-44ef-b2d3-d9991f8a567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96b4621-07fd-4ea0-b06f-c427d457d1e8"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A57BA3-EBB1-40F8-BDFC-8EFF7F8EE608}">
  <ds:schemaRefs>
    <ds:schemaRef ds:uri="http://schemas.microsoft.com/sharepoint/v3/contenttype/forms"/>
  </ds:schemaRefs>
</ds:datastoreItem>
</file>

<file path=customXml/itemProps2.xml><?xml version="1.0" encoding="utf-8"?>
<ds:datastoreItem xmlns:ds="http://schemas.openxmlformats.org/officeDocument/2006/customXml" ds:itemID="{CCA0C491-9A0F-4421-8924-3E521C97C8F7}">
  <ds:schemaRefs>
    <ds:schemaRef ds:uri="3c993e55-56dc-44ef-b2d3-d9991f8a567a"/>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596b4621-07fd-4ea0-b06f-c427d457d1e8"/>
    <ds:schemaRef ds:uri="http://www.w3.org/XML/1998/namespace"/>
  </ds:schemaRefs>
</ds:datastoreItem>
</file>

<file path=customXml/itemProps3.xml><?xml version="1.0" encoding="utf-8"?>
<ds:datastoreItem xmlns:ds="http://schemas.openxmlformats.org/officeDocument/2006/customXml" ds:itemID="{FE81C746-E609-4E0B-B19C-D3A335A2FA25}">
  <ds:schemaRefs>
    <ds:schemaRef ds:uri="3c993e55-56dc-44ef-b2d3-d9991f8a567a"/>
    <ds:schemaRef ds:uri="596b4621-07fd-4ea0-b06f-c427d457d1e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632</Words>
  <Application>Microsoft Office PowerPoint</Application>
  <PresentationFormat>Widescreen</PresentationFormat>
  <Paragraphs>91</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ACM SIGIR Academy</vt:lpstr>
      <vt:lpstr>About</vt:lpstr>
      <vt:lpstr>Selection Criteria</vt:lpstr>
      <vt:lpstr>Inaugural Inductees (class of 2021, so far)</vt:lpstr>
      <vt:lpstr>Nominations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SIGIR Academy</dc:title>
  <dc:creator>Ryen White</dc:creator>
  <cp:lastModifiedBy>Ryen White</cp:lastModifiedBy>
  <cp:revision>3</cp:revision>
  <dcterms:created xsi:type="dcterms:W3CDTF">2020-07-17T14:08:10Z</dcterms:created>
  <dcterms:modified xsi:type="dcterms:W3CDTF">2020-09-07T12:10:23Z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0x010100777DC57080B27F4FADA4D34D618A1289</vt:lpwstr>
  </property>
</Properties>
</file>